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38"/>
  </p:notesMasterIdLst>
  <p:handoutMasterIdLst>
    <p:handoutMasterId r:id="rId39"/>
  </p:handoutMasterIdLst>
  <p:sldIdLst>
    <p:sldId id="493" r:id="rId2"/>
    <p:sldId id="529" r:id="rId3"/>
    <p:sldId id="531" r:id="rId4"/>
    <p:sldId id="802" r:id="rId5"/>
    <p:sldId id="803" r:id="rId6"/>
    <p:sldId id="807" r:id="rId7"/>
    <p:sldId id="809" r:id="rId8"/>
    <p:sldId id="808" r:id="rId9"/>
    <p:sldId id="810" r:id="rId10"/>
    <p:sldId id="812" r:id="rId11"/>
    <p:sldId id="813" r:id="rId12"/>
    <p:sldId id="814" r:id="rId13"/>
    <p:sldId id="815" r:id="rId14"/>
    <p:sldId id="816" r:id="rId15"/>
    <p:sldId id="817" r:id="rId16"/>
    <p:sldId id="818" r:id="rId17"/>
    <p:sldId id="819" r:id="rId18"/>
    <p:sldId id="820" r:id="rId19"/>
    <p:sldId id="821" r:id="rId20"/>
    <p:sldId id="823" r:id="rId21"/>
    <p:sldId id="824" r:id="rId22"/>
    <p:sldId id="826" r:id="rId23"/>
    <p:sldId id="822" r:id="rId24"/>
    <p:sldId id="827" r:id="rId25"/>
    <p:sldId id="828" r:id="rId26"/>
    <p:sldId id="829" r:id="rId27"/>
    <p:sldId id="830" r:id="rId28"/>
    <p:sldId id="831" r:id="rId29"/>
    <p:sldId id="834" r:id="rId30"/>
    <p:sldId id="835" r:id="rId31"/>
    <p:sldId id="836" r:id="rId32"/>
    <p:sldId id="838" r:id="rId33"/>
    <p:sldId id="832" r:id="rId34"/>
    <p:sldId id="839" r:id="rId35"/>
    <p:sldId id="840" r:id="rId36"/>
    <p:sldId id="527" r:id="rId37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5"/>
    <p:restoredTop sz="94666"/>
  </p:normalViewPr>
  <p:slideViewPr>
    <p:cSldViewPr>
      <p:cViewPr varScale="1">
        <p:scale>
          <a:sx n="89" d="100"/>
          <a:sy n="89" d="100"/>
        </p:scale>
        <p:origin x="184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</a:defRPr>
            </a:lvl1pPr>
          </a:lstStyle>
          <a:p>
            <a:fld id="{B69D67A8-18F0-274E-B237-067DDE9E83B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</a:defRPr>
            </a:lvl1pPr>
          </a:lstStyle>
          <a:p>
            <a:fld id="{4D0EE483-B24D-EA49-8CCF-333277E5F39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86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684213" y="6381750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altLang="en-US" noProof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737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85D3A1-E2A5-3343-A5A9-2F8137E7F37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654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1124744"/>
            <a:ext cx="2001837" cy="489505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1124744"/>
            <a:ext cx="5854700" cy="489505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4795B-A3DC-984A-8335-44F45EA2DA75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12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0189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5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4213" y="5111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sz="2000" b="1">
                <a:solidFill>
                  <a:schemeClr val="bg1"/>
                </a:solidFill>
                <a:latin typeface="Verdana" pitchFamily="34" charset="0"/>
                <a:cs typeface="宋体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293985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C42D9C-043B-2845-980E-F80ADD88464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858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922CC-431C-5747-B40F-B2CCFBB61B1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65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723E1C-108E-FA4B-BF2A-381700F69B7C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4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765DA-E0FF-5F49-B67C-E5EA987C61D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353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9FD08-18BC-C040-AAC2-F0C32055FCF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643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86B2B-0E90-C340-B985-367E1A019766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767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129614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92896"/>
            <a:ext cx="3008313" cy="36332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46A33E-D255-B24B-A3D5-683D67FFFBE3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63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853A1D-3B8E-344C-8B84-D58E886FCD3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309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fld id="{C98304A1-E225-2441-A81C-33F89E42876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1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1032" name="图片 1" descr="小象学院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1" r:id="rId12"/>
    <p:sldLayoutId id="2147483892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kumimoji="0" lang="zh-CN" altLang="en-US" b="1">
                <a:solidFill>
                  <a:srgbClr val="00B0F0"/>
                </a:solidFill>
                <a:latin typeface="微软雅黑" charset="-122"/>
                <a:ea typeface="微软雅黑" charset="-122"/>
              </a:rPr>
              <a:t>法律声明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68313" y="1196975"/>
            <a:ext cx="8229600" cy="5145088"/>
          </a:xfrm>
        </p:spPr>
        <p:txBody>
          <a:bodyPr/>
          <a:lstStyle/>
          <a:p>
            <a:pPr eaLnBrk="1" hangingPunct="1"/>
            <a:r>
              <a:rPr kumimoji="0" lang="zh-CN" altLang="en-US"/>
              <a:t>本课件包括：演示文稿，示例，代码，题库，视频和声音等，小象学院拥有完全知识产权的权利；只限于善意学习者在本课程使用，不得在课程范围外向任何第三方散播。任何其他人或机构不得盗版、复制、仿造其中的创意，我们将保留一切通过法律手段追究违反者的权利。</a:t>
            </a:r>
            <a:endParaRPr kumimoji="0" lang="en-US" altLang="zh-CN"/>
          </a:p>
          <a:p>
            <a:pPr eaLnBrk="1" hangingPunct="1"/>
            <a:endParaRPr kumimoji="0" lang="en-US" altLang="zh-CN"/>
          </a:p>
          <a:p>
            <a:pPr eaLnBrk="1" hangingPunct="1"/>
            <a:r>
              <a:rPr kumimoji="0" lang="zh-CN" altLang="en-US"/>
              <a:t>课程详情请咨询</a:t>
            </a:r>
            <a:endParaRPr kumimoji="0" lang="en-US" altLang="zh-CN"/>
          </a:p>
          <a:p>
            <a:pPr lvl="1" eaLnBrk="1" hangingPunct="1"/>
            <a:r>
              <a:rPr kumimoji="0" lang="zh-CN" altLang="en-US" sz="2400"/>
              <a:t>微信公众号：小象</a:t>
            </a:r>
            <a:endParaRPr kumimoji="0" lang="en-US" altLang="zh-CN" sz="2400"/>
          </a:p>
          <a:p>
            <a:pPr lvl="1" eaLnBrk="1" hangingPunct="1"/>
            <a:r>
              <a:rPr kumimoji="0" lang="zh-CN" altLang="en-US" sz="2400"/>
              <a:t>新浪微博：</a:t>
            </a:r>
            <a:r>
              <a:rPr kumimoji="0" lang="en-US" altLang="zh-CN" sz="2400"/>
              <a:t>ChinaHadoop</a:t>
            </a:r>
            <a:endParaRPr kumimoji="0" lang="zh-CN" altLang="en-US" sz="2400"/>
          </a:p>
        </p:txBody>
      </p:sp>
      <p:pic>
        <p:nvPicPr>
          <p:cNvPr id="51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13100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 smtClean="0"/>
                  <a:t>t-SNE:</a:t>
                </a:r>
                <a:r>
                  <a:rPr lang="zh-CN" altLang="en-US" dirty="0" smtClean="0"/>
                  <a:t> </a:t>
                </a:r>
                <a:r>
                  <a:rPr lang="en-US" dirty="0"/>
                  <a:t>t-Distributed Stochastic Neighbor </a:t>
                </a:r>
                <a:r>
                  <a:rPr lang="en-US" dirty="0" smtClean="0"/>
                  <a:t>Embedding</a:t>
                </a:r>
              </a:p>
              <a:p>
                <a:pPr marL="866775" lvl="2" indent="-469900"/>
                <a:r>
                  <a:rPr lang="zh-CN" altLang="en-US" dirty="0" smtClean="0"/>
                  <a:t>目标函数：</a:t>
                </a:r>
                <a:r>
                  <a:rPr lang="en-US" altLang="zh-CN" dirty="0" smtClean="0"/>
                  <a:t>Kl</a:t>
                </a:r>
                <a:r>
                  <a:rPr lang="zh-CN" altLang="en-US" dirty="0" smtClean="0"/>
                  <a:t>散度，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非对称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866775" lvl="2" indent="-469900"/>
                <a:endParaRPr lang="en-US" altLang="zh-CN" dirty="0"/>
              </a:p>
              <a:p>
                <a:pPr marL="866775" lvl="2" indent="-469900"/>
                <a:endParaRPr lang="en-US" altLang="zh-CN" dirty="0" smtClean="0"/>
              </a:p>
              <a:p>
                <a:pPr marL="866775" lvl="2" indent="-469900"/>
                <a:endParaRPr lang="en-US" altLang="zh-CN" dirty="0"/>
              </a:p>
              <a:p>
                <a:pPr marL="866775" lvl="2" indent="-469900"/>
                <a:r>
                  <a:rPr lang="zh-CN" altLang="en-US" dirty="0" smtClean="0"/>
                  <a:t>大的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高维中的邻居</a:t>
                </a:r>
                <a:r>
                  <a:rPr lang="en-US" altLang="zh-CN" dirty="0" smtClean="0"/>
                  <a:t>),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太小</m:t>
                    </m:r>
                  </m:oMath>
                </a14:m>
                <a:r>
                  <a:rPr lang="zh-CN" altLang="en-US" dirty="0" smtClean="0"/>
                  <a:t>，很大的</a:t>
                </a:r>
                <a:r>
                  <a:rPr lang="en-US" altLang="zh-CN" dirty="0" smtClean="0"/>
                  <a:t>loss</a:t>
                </a:r>
              </a:p>
              <a:p>
                <a:pPr marL="866775" lvl="2" indent="-469900"/>
                <a:endParaRPr lang="en-US" altLang="zh-CN" dirty="0" smtClean="0"/>
              </a:p>
              <a:p>
                <a:pPr marL="866775" lvl="2" indent="-469900"/>
                <a:r>
                  <a:rPr lang="zh-CN" altLang="en-US" dirty="0" smtClean="0"/>
                  <a:t>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无所谓，小的</a:t>
                </a:r>
                <a:r>
                  <a:rPr lang="en-US" altLang="zh-CN" dirty="0"/>
                  <a:t>loss</a:t>
                </a:r>
              </a:p>
              <a:p>
                <a:pPr marL="866775" lvl="2" indent="-469900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2438400"/>
            <a:ext cx="436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 smtClean="0"/>
                  <a:t>t-SNE:</a:t>
                </a:r>
                <a:r>
                  <a:rPr lang="zh-CN" altLang="en-US" dirty="0" smtClean="0"/>
                  <a:t> </a:t>
                </a:r>
                <a:r>
                  <a:rPr lang="en-US" dirty="0"/>
                  <a:t>t-Distributed Stochastic Neighbor </a:t>
                </a:r>
                <a:r>
                  <a:rPr lang="en-US" dirty="0" smtClean="0"/>
                  <a:t>Embedding</a:t>
                </a:r>
              </a:p>
              <a:p>
                <a:pPr marL="866775" lvl="2" indent="-469900"/>
                <a:r>
                  <a:rPr lang="zh-CN" altLang="en-US" dirty="0" smtClean="0"/>
                  <a:t>目标函数：</a:t>
                </a:r>
                <a:r>
                  <a:rPr lang="en-US" altLang="zh-CN" dirty="0" smtClean="0"/>
                  <a:t>Kl</a:t>
                </a:r>
                <a:r>
                  <a:rPr lang="zh-CN" altLang="en-US" dirty="0" smtClean="0"/>
                  <a:t>散度，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非对称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866775" lvl="2" indent="-469900"/>
                <a:endParaRPr lang="en-US" altLang="zh-CN" dirty="0"/>
              </a:p>
              <a:p>
                <a:pPr marL="866775" lvl="2" indent="-469900"/>
                <a:endParaRPr lang="en-US" altLang="zh-CN" dirty="0" smtClean="0"/>
              </a:p>
              <a:p>
                <a:pPr marL="866775" lvl="2" indent="-469900"/>
                <a:endParaRPr lang="en-US" altLang="zh-CN" dirty="0"/>
              </a:p>
              <a:p>
                <a:pPr marL="866775" lvl="2" indent="-469900"/>
                <a:r>
                  <a:rPr lang="zh-CN" altLang="en-US" dirty="0" smtClean="0"/>
                  <a:t>大的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高维中的邻居</a:t>
                </a:r>
                <a:r>
                  <a:rPr lang="en-US" altLang="zh-CN" dirty="0" smtClean="0"/>
                  <a:t>),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太小</m:t>
                    </m:r>
                  </m:oMath>
                </a14:m>
                <a:r>
                  <a:rPr lang="zh-CN" altLang="en-US" dirty="0" smtClean="0"/>
                  <a:t>，很大的</a:t>
                </a:r>
                <a:r>
                  <a:rPr lang="en-US" altLang="zh-CN" dirty="0" smtClean="0"/>
                  <a:t>loss</a:t>
                </a:r>
              </a:p>
              <a:p>
                <a:pPr marL="866775" lvl="2" indent="-469900"/>
                <a:endParaRPr lang="en-US" altLang="zh-CN" dirty="0" smtClean="0"/>
              </a:p>
              <a:p>
                <a:pPr marL="866775" lvl="2" indent="-469900"/>
                <a:r>
                  <a:rPr lang="zh-CN" altLang="en-US" dirty="0" smtClean="0"/>
                  <a:t>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无所谓，小的</a:t>
                </a:r>
                <a:r>
                  <a:rPr lang="en-US" altLang="zh-CN" dirty="0"/>
                  <a:t>loss</a:t>
                </a:r>
              </a:p>
              <a:p>
                <a:pPr marL="866775" lvl="2" indent="-469900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2438400"/>
            <a:ext cx="436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0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/>
                  <a:t>t-SNE:</a:t>
                </a:r>
                <a:r>
                  <a:rPr lang="zh-CN" altLang="en-US" dirty="0"/>
                  <a:t> </a:t>
                </a:r>
                <a:r>
                  <a:rPr lang="en-US" dirty="0"/>
                  <a:t>t-Distributed Stochastic Neighbor </a:t>
                </a:r>
                <a:r>
                  <a:rPr lang="en-US" dirty="0"/>
                  <a:t>Embedding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…,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14600"/>
            <a:ext cx="4054711" cy="335275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4953000" y="4267200"/>
            <a:ext cx="3200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26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MNIST</a:t>
            </a:r>
            <a:r>
              <a:rPr lang="zh-CN" altLang="en-US" dirty="0" smtClean="0"/>
              <a:t> 数据集</a:t>
            </a:r>
            <a:endParaRPr lang="en-US" altLang="zh-CN" dirty="0" smtClean="0"/>
          </a:p>
          <a:p>
            <a:pPr marL="866775" lvl="2" indent="-469900"/>
            <a:r>
              <a:rPr lang="zh-CN" altLang="en-US" dirty="0" smtClean="0"/>
              <a:t>每个图片 </a:t>
            </a:r>
            <a:r>
              <a:rPr lang="en-US" altLang="zh-CN" dirty="0" smtClean="0"/>
              <a:t>28</a:t>
            </a:r>
            <a:r>
              <a:rPr lang="zh-CN" altLang="en-US" dirty="0" smtClean="0"/>
              <a:t>*</a:t>
            </a:r>
            <a:r>
              <a:rPr lang="en-US" altLang="zh-CN" dirty="0" smtClean="0"/>
              <a:t>28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784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</a:p>
          <a:p>
            <a:pPr marL="866775" lvl="2" indent="-469900"/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1143000" y="5835134"/>
            <a:ext cx="7889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/posts/2014-10-Visualizing-MNIST/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8837" y="537796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PCA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57888" y="5400675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t-SNE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794536"/>
            <a:ext cx="5829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MNIST</a:t>
            </a:r>
            <a:r>
              <a:rPr lang="zh-CN" altLang="en-US" dirty="0" smtClean="0"/>
              <a:t> 数据集</a:t>
            </a:r>
            <a:endParaRPr lang="en-US" altLang="zh-CN" dirty="0" smtClean="0"/>
          </a:p>
          <a:p>
            <a:pPr marL="866775" lvl="2" indent="-469900"/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1143000" y="5835134"/>
            <a:ext cx="7889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/posts/2014-10-Visualizing-MNIST/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06400" y="2071114"/>
            <a:ext cx="3251200" cy="3219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8837" y="537796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PCA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5443"/>
          <a:stretch/>
        </p:blipFill>
        <p:spPr>
          <a:xfrm>
            <a:off x="4635500" y="2170932"/>
            <a:ext cx="3365500" cy="30106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57888" y="5400675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t-SNE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2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1026" name="Picture 2" descr="https://lh4.googleusercontent.com/HaQONinHm2YUnHCFXKI2sA5LP_MNiUOx0wPtvEpvJThCQkbc0zYJJ7djHDV2JqRYFRNyirZnAqJ7oYDBePT4dXFU4wY96A-UPj-gRvQEq_arBevuyggNmTj0YZ-x3zPxNCzYcV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62944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9974" y="569674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5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pPr marL="866775" lvl="2" indent="-469900"/>
            <a:r>
              <a:rPr lang="zh-CN" altLang="en-US" dirty="0" smtClean="0"/>
              <a:t>作业：用</a:t>
            </a:r>
            <a:r>
              <a:rPr lang="en-US" altLang="zh-CN" dirty="0" smtClean="0"/>
              <a:t>t-SNE</a:t>
            </a:r>
            <a:r>
              <a:rPr lang="zh-CN" altLang="en-US" dirty="0" smtClean="0"/>
              <a:t>去可视化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的最后一步</a:t>
            </a:r>
            <a:endParaRPr lang="en-US" altLang="zh-CN" dirty="0" smtClean="0"/>
          </a:p>
          <a:p>
            <a:pPr marL="1255713" lvl="3" indent="-469900"/>
            <a:r>
              <a:rPr lang="zh-CN" altLang="en-US" dirty="0" smtClean="0"/>
              <a:t>训练</a:t>
            </a:r>
            <a:r>
              <a:rPr lang="en-US" altLang="zh-CN" dirty="0" smtClean="0"/>
              <a:t>Eng2Fre</a:t>
            </a:r>
            <a:r>
              <a:rPr lang="zh-CN" altLang="en-US" dirty="0" smtClean="0"/>
              <a:t>英法翻译模型</a:t>
            </a:r>
            <a:endParaRPr lang="en-US" altLang="zh-CN" dirty="0" smtClean="0"/>
          </a:p>
          <a:p>
            <a:pPr marL="1255713" lvl="3" indent="-469900"/>
            <a:r>
              <a:rPr lang="zh-CN" altLang="en-US" dirty="0" smtClean="0"/>
              <a:t>用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个英语句子放入</a:t>
            </a:r>
            <a:r>
              <a:rPr lang="en-US" altLang="zh-CN" dirty="0" smtClean="0"/>
              <a:t>encoder,</a:t>
            </a:r>
            <a:r>
              <a:rPr lang="zh-CN" altLang="en-US" dirty="0" smtClean="0"/>
              <a:t> 得到</a:t>
            </a:r>
            <a:endParaRPr lang="en-US" altLang="zh-CN" dirty="0" smtClean="0"/>
          </a:p>
          <a:p>
            <a:pPr marL="1255713" lvl="3" indent="-469900"/>
            <a:r>
              <a:rPr lang="zh-CN" altLang="en-US" dirty="0" smtClean="0"/>
              <a:t>使用任意</a:t>
            </a:r>
            <a:r>
              <a:rPr lang="en-US" altLang="zh-CN" dirty="0" smtClean="0"/>
              <a:t>t-SNE</a:t>
            </a:r>
            <a:r>
              <a:rPr lang="zh-CN" altLang="en-US" dirty="0" smtClean="0"/>
              <a:t>工具进行可视化，将结果发到小象问答论坛</a:t>
            </a:r>
            <a:endParaRPr lang="en-US" altLang="zh-CN" dirty="0" smtClean="0"/>
          </a:p>
          <a:p>
            <a:pPr marL="1255713" lvl="3" indent="-469900"/>
            <a:r>
              <a:rPr lang="zh-CN" altLang="en-US" dirty="0" smtClean="0"/>
              <a:t>会有“原来不过如此”的发现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grpSp>
        <p:nvGrpSpPr>
          <p:cNvPr id="6" name="Group 5"/>
          <p:cNvGrpSpPr/>
          <p:nvPr/>
        </p:nvGrpSpPr>
        <p:grpSpPr>
          <a:xfrm>
            <a:off x="1295400" y="3810000"/>
            <a:ext cx="6609403" cy="2080419"/>
            <a:chOff x="986213" y="2080518"/>
            <a:chExt cx="6609403" cy="20804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57" r="40532" b="10025"/>
            <a:stretch/>
          </p:blipFill>
          <p:spPr>
            <a:xfrm>
              <a:off x="4800600" y="2080518"/>
              <a:ext cx="2795016" cy="208041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983074" y="2565723"/>
                  <a:ext cx="816955" cy="37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3074" y="2565723"/>
                  <a:ext cx="816955" cy="37478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59483" y="3328301"/>
                  <a:ext cx="808042" cy="374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483" y="3328301"/>
                  <a:ext cx="808042" cy="3742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27" r="36432" b="10025"/>
            <a:stretch/>
          </p:blipFill>
          <p:spPr>
            <a:xfrm>
              <a:off x="986213" y="2565723"/>
              <a:ext cx="2987710" cy="159521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858000" y="1828800"/>
                <a:ext cx="808042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1828800"/>
                <a:ext cx="808042" cy="374205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791200" y="2590800"/>
                <a:ext cx="808042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90800"/>
                <a:ext cx="808042" cy="374205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6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Attention</a:t>
                </a:r>
                <a:r>
                  <a:rPr lang="zh-CN" altLang="en-US" dirty="0" smtClean="0"/>
                  <a:t> 可视化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直接查看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1304359"/>
            <a:ext cx="4889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2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Attention</a:t>
            </a:r>
            <a:r>
              <a:rPr lang="zh-CN" altLang="en-US" dirty="0" smtClean="0"/>
              <a:t> 可视化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英法翻译 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61" y="1172127"/>
            <a:ext cx="4689639" cy="49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3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Finite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Acceptor</a:t>
                </a:r>
                <a:r>
                  <a:rPr lang="zh-CN" altLang="en-US" dirty="0"/>
                  <a:t> 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zh-CN" altLang="en-US" dirty="0" smtClean="0"/>
                  <a:t> 字典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 有限个数的状态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初始</m:t>
                    </m:r>
                  </m:oMath>
                </a14:m>
                <a:r>
                  <a:rPr lang="zh-CN" altLang="en-US" dirty="0" smtClean="0"/>
                  <a:t>状态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结束状态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可以有多个</a:t>
                </a:r>
                <a:r>
                  <a:rPr lang="en-US" altLang="zh-CN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𝛿</m:t>
                    </m:r>
                    <m:r>
                      <a:rPr lang="en-US" altLang="zh-CN" b="0" i="1" smtClean="0">
                        <a:latin typeface="Cambria Math" charset="0"/>
                      </a:rPr>
                      <m:t>:</m:t>
                    </m:r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×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Σ</m:t>
                    </m:r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 状态转移函数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91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187450" y="1916113"/>
            <a:ext cx="72723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/>
            <a:endParaRPr lang="en-US" altLang="zh-CN" sz="4000" dirty="0">
              <a:latin typeface="Times New Roman" charset="0"/>
              <a:ea typeface="黑体" charset="-122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9" name="Subtitle 6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7010400" cy="2590800"/>
          </a:xfrm>
        </p:spPr>
        <p:txBody>
          <a:bodyPr/>
          <a:lstStyle/>
          <a:p>
            <a:pPr algn="ctr"/>
            <a:r>
              <a:rPr lang="zh-CN" altLang="en-US" dirty="0" smtClean="0"/>
              <a:t>主讲人： 史兴</a:t>
            </a:r>
            <a:endParaRPr lang="en-US" altLang="zh-CN" dirty="0"/>
          </a:p>
          <a:p>
            <a:pPr algn="ctr"/>
            <a:r>
              <a:rPr lang="en-US" altLang="zh-CN" dirty="0" smtClean="0">
                <a:ea typeface="宋体" panose="02010600030101010101" pitchFamily="2" charset="-122"/>
              </a:rPr>
              <a:t>07/28/2017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86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Acceptor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接受 </a:t>
            </a:r>
            <a:r>
              <a:rPr lang="en-US" altLang="zh-CN" dirty="0" smtClean="0"/>
              <a:t>{ab,</a:t>
            </a:r>
            <a:r>
              <a:rPr lang="zh-CN" altLang="en-US" dirty="0" smtClean="0"/>
              <a:t> </a:t>
            </a:r>
            <a:r>
              <a:rPr lang="en-US" altLang="zh-CN" dirty="0" smtClean="0"/>
              <a:t>ac,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ad}</a:t>
            </a:r>
            <a:r>
              <a:rPr lang="zh-CN" altLang="en-US" dirty="0" smtClean="0"/>
              <a:t> 的 </a:t>
            </a:r>
            <a:r>
              <a:rPr lang="en-US" altLang="zh-CN" dirty="0" smtClean="0"/>
              <a:t>FSA</a:t>
            </a:r>
          </a:p>
          <a:p>
            <a:pPr lvl="1"/>
            <a:r>
              <a:rPr lang="zh-CN" altLang="en-US" dirty="0" smtClean="0"/>
              <a:t>文件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abcd.fsa</a:t>
            </a:r>
            <a:endParaRPr lang="en-US" altLang="zh-CN" dirty="0" smtClean="0"/>
          </a:p>
          <a:p>
            <a:pPr lvl="1"/>
            <a:r>
              <a:rPr lang="en-US" altLang="zh-CN" dirty="0" err="1"/>
              <a:t>carmel</a:t>
            </a:r>
            <a:r>
              <a:rPr lang="en-US" altLang="zh-CN" dirty="0"/>
              <a:t> -Ok 3 </a:t>
            </a:r>
            <a:r>
              <a:rPr lang="en-US" altLang="zh-CN" dirty="0" err="1" smtClean="0"/>
              <a:t>abcd.fsa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3333" r="35168" b="54445"/>
          <a:stretch/>
        </p:blipFill>
        <p:spPr>
          <a:xfrm>
            <a:off x="2057400" y="3505200"/>
            <a:ext cx="464642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Finite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Acceptor</a:t>
                </a:r>
                <a:r>
                  <a:rPr lang="zh-CN" altLang="en-US" dirty="0"/>
                  <a:t> 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接受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altLang="zh-CN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n</m:t>
                    </m:r>
                    <m:r>
                      <a:rPr lang="en-US" altLang="zh-CN" b="0" i="1" smtClean="0">
                        <a:latin typeface="Cambria Math" charset="0"/>
                      </a:rPr>
                      <m:t>≤3</m:t>
                    </m:r>
                    <m:r>
                      <a:rPr lang="en-US" altLang="zh-CN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的 </a:t>
                </a:r>
                <a:r>
                  <a:rPr lang="en-US" altLang="zh-CN" dirty="0" smtClean="0"/>
                  <a:t>FSA</a:t>
                </a:r>
              </a:p>
              <a:p>
                <a:pPr lvl="1"/>
                <a:r>
                  <a:rPr lang="zh-CN" altLang="en-US" dirty="0" smtClean="0"/>
                  <a:t>文件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anbn.fsa</a:t>
                </a:r>
                <a:endParaRPr lang="en-US" altLang="zh-CN" dirty="0" smtClean="0"/>
              </a:p>
              <a:p>
                <a:pPr lvl="1"/>
                <a:r>
                  <a:rPr lang="en-US" altLang="zh-CN" dirty="0" err="1"/>
                  <a:t>carmel</a:t>
                </a:r>
                <a:r>
                  <a:rPr lang="en-US" altLang="zh-CN" dirty="0"/>
                  <a:t> -Ok 3 </a:t>
                </a:r>
                <a:r>
                  <a:rPr lang="en-US" altLang="zh-CN" dirty="0" err="1"/>
                  <a:t>anbn.fsa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接受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FSA?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b="-6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47" t="47028" r="31621" b="30750"/>
          <a:stretch/>
        </p:blipFill>
        <p:spPr>
          <a:xfrm>
            <a:off x="2133600" y="3276600"/>
            <a:ext cx="464642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3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Acceptor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carmel</a:t>
            </a:r>
            <a:r>
              <a:rPr lang="zh-CN" altLang="en-US" dirty="0" smtClean="0"/>
              <a:t>将两个</a:t>
            </a:r>
            <a:r>
              <a:rPr lang="en-US" altLang="zh-CN" dirty="0" err="1" smtClean="0"/>
              <a:t>fsa</a:t>
            </a:r>
            <a:r>
              <a:rPr lang="zh-CN" altLang="en-US" dirty="0" smtClean="0"/>
              <a:t>取交集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carmel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anbn.fsa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abcd.fsa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2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Finite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Transducer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zh-CN" altLang="en-US" dirty="0" smtClean="0"/>
                  <a:t> 输入字典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Γ</m:t>
                    </m:r>
                  </m:oMath>
                </a14:m>
                <a:r>
                  <a:rPr lang="zh-CN" altLang="en-US" dirty="0" smtClean="0"/>
                  <a:t> 输出字典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 有限个数的状态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初始</m:t>
                    </m:r>
                  </m:oMath>
                </a14:m>
                <a:r>
                  <a:rPr lang="zh-CN" altLang="en-US" dirty="0" smtClean="0"/>
                  <a:t>状态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结束状态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可以有多个</a:t>
                </a:r>
                <a:r>
                  <a:rPr lang="en-US" altLang="zh-CN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𝛿</m:t>
                    </m:r>
                    <m:r>
                      <a:rPr lang="en-US" altLang="zh-CN" b="0" i="1" smtClean="0">
                        <a:latin typeface="Cambria Math" charset="0"/>
                      </a:rPr>
                      <m:t>:</m:t>
                    </m:r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×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Σ</m:t>
                    </m:r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 状态转移函数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𝜔</m:t>
                    </m:r>
                    <m:r>
                      <a:rPr lang="en-US" altLang="zh-CN" i="1">
                        <a:latin typeface="Cambria Math" charset="0"/>
                      </a:rPr>
                      <m:t>:</m:t>
                    </m:r>
                    <m:r>
                      <a:rPr lang="en-US" altLang="zh-CN" i="1">
                        <a:latin typeface="Cambria Math" charset="0"/>
                      </a:rPr>
                      <m:t>𝑆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Σ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Γ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输出函数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6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</a:p>
          <a:p>
            <a:pPr lvl="1"/>
            <a:r>
              <a:rPr lang="zh-CN" altLang="en-US" dirty="0" smtClean="0"/>
              <a:t>将小写字母变成大写字母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echo "l </a:t>
            </a:r>
            <a:r>
              <a:rPr lang="en-US" altLang="zh-CN" dirty="0" err="1"/>
              <a:t>i</a:t>
            </a:r>
            <a:r>
              <a:rPr lang="en-US" altLang="zh-CN" dirty="0"/>
              <a:t> k e" | </a:t>
            </a:r>
            <a:r>
              <a:rPr lang="en-US" altLang="zh-CN" dirty="0" err="1"/>
              <a:t>carmel</a:t>
            </a:r>
            <a:r>
              <a:rPr lang="en-US" altLang="zh-CN" dirty="0"/>
              <a:t> -</a:t>
            </a:r>
            <a:r>
              <a:rPr lang="en-US" altLang="zh-CN" dirty="0" err="1"/>
              <a:t>sliOk</a:t>
            </a:r>
            <a:r>
              <a:rPr lang="en-US" altLang="zh-CN" dirty="0"/>
              <a:t> 1  </a:t>
            </a:r>
            <a:r>
              <a:rPr lang="en-US" altLang="zh-CN" dirty="0" err="1"/>
              <a:t>capitalize.fst</a:t>
            </a:r>
            <a:endParaRPr lang="en-US" altLang="zh-CN" dirty="0"/>
          </a:p>
          <a:p>
            <a:pPr lvl="1"/>
            <a:r>
              <a:rPr lang="en-US" dirty="0"/>
              <a:t>echo </a:t>
            </a:r>
            <a:r>
              <a:rPr lang="en-US" altLang="zh-CN" dirty="0" smtClean="0"/>
              <a:t>“L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K</a:t>
            </a:r>
            <a:r>
              <a:rPr lang="zh-CN" altLang="en-US" dirty="0" smtClean="0"/>
              <a:t> </a:t>
            </a:r>
            <a:r>
              <a:rPr lang="en-US" altLang="zh-CN" dirty="0" smtClean="0"/>
              <a:t>E</a:t>
            </a:r>
            <a:r>
              <a:rPr lang="en-US" dirty="0" smtClean="0"/>
              <a:t>" </a:t>
            </a:r>
            <a:r>
              <a:rPr lang="en-US" dirty="0"/>
              <a:t>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 smtClean="0"/>
              <a:t>s</a:t>
            </a:r>
            <a:r>
              <a:rPr lang="en-US" altLang="zh-CN" dirty="0" err="1" smtClean="0"/>
              <a:t>r</a:t>
            </a:r>
            <a:r>
              <a:rPr lang="en-US" dirty="0" err="1" smtClean="0"/>
              <a:t>i</a:t>
            </a:r>
            <a:r>
              <a:rPr lang="en-US" altLang="zh-CN" dirty="0" err="1" smtClean="0"/>
              <a:t>I</a:t>
            </a:r>
            <a:r>
              <a:rPr lang="en-US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1  </a:t>
            </a:r>
            <a:r>
              <a:rPr lang="en-US" dirty="0" err="1"/>
              <a:t>capitalize.fst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873" t="25555" r="36032" b="47778"/>
          <a:stretch/>
        </p:blipFill>
        <p:spPr>
          <a:xfrm>
            <a:off x="3152775" y="2590800"/>
            <a:ext cx="2409825" cy="192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err="1" smtClean="0"/>
              <a:t>abcd.fsa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capitialize.fst</a:t>
            </a:r>
            <a:r>
              <a:rPr lang="zh-CN" altLang="en-US" dirty="0" smtClean="0"/>
              <a:t>串行</a:t>
            </a:r>
            <a:endParaRPr lang="en-US" altLang="zh-CN" dirty="0" smtClean="0"/>
          </a:p>
          <a:p>
            <a:pPr lvl="2"/>
            <a:r>
              <a:rPr lang="en-US" altLang="zh-CN" dirty="0" err="1"/>
              <a:t>carmel</a:t>
            </a:r>
            <a:r>
              <a:rPr lang="en-US" altLang="zh-CN" dirty="0"/>
              <a:t> -</a:t>
            </a:r>
            <a:r>
              <a:rPr lang="en-US" altLang="zh-CN" dirty="0" err="1"/>
              <a:t>kO</a:t>
            </a:r>
            <a:r>
              <a:rPr lang="en-US" altLang="zh-CN" dirty="0"/>
              <a:t> 3 </a:t>
            </a:r>
            <a:r>
              <a:rPr lang="en-US" altLang="zh-CN" dirty="0" err="1"/>
              <a:t>abcd.fsa</a:t>
            </a:r>
            <a:r>
              <a:rPr lang="en-US" altLang="zh-CN" dirty="0"/>
              <a:t> </a:t>
            </a:r>
            <a:r>
              <a:rPr lang="en-US" altLang="zh-CN" dirty="0" err="1" smtClean="0"/>
              <a:t>capitalize.fst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 err="1" smtClean="0"/>
              <a:t>anbn.fsa</a:t>
            </a:r>
            <a:r>
              <a:rPr lang="zh-CN" altLang="en-US" dirty="0"/>
              <a:t>和</a:t>
            </a:r>
            <a:r>
              <a:rPr lang="en-US" altLang="zh-CN" dirty="0" err="1"/>
              <a:t>capitialize.fst</a:t>
            </a:r>
            <a:r>
              <a:rPr lang="zh-CN" altLang="en-US" dirty="0"/>
              <a:t>串行</a:t>
            </a:r>
            <a:endParaRPr lang="en-US" altLang="zh-CN" dirty="0"/>
          </a:p>
          <a:p>
            <a:pPr lvl="2"/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kO</a:t>
            </a:r>
            <a:r>
              <a:rPr lang="en-US" dirty="0"/>
              <a:t> 3 </a:t>
            </a:r>
            <a:r>
              <a:rPr lang="en-US" dirty="0" err="1"/>
              <a:t>anbn.fsa</a:t>
            </a:r>
            <a:r>
              <a:rPr lang="en-US" dirty="0"/>
              <a:t> </a:t>
            </a:r>
            <a:r>
              <a:rPr lang="en-US" dirty="0" err="1"/>
              <a:t>capitalize.fst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970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Weighted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</a:p>
          <a:p>
            <a:pPr lvl="1"/>
            <a:r>
              <a:rPr lang="en-US" altLang="zh-CN" dirty="0" smtClean="0"/>
              <a:t>Chinglish</a:t>
            </a:r>
            <a:r>
              <a:rPr lang="zh-CN" altLang="en-US" dirty="0" smtClean="0"/>
              <a:t>生成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英文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 音标</a:t>
            </a:r>
            <a:endParaRPr lang="en-US" altLang="zh-CN" dirty="0" smtClean="0"/>
          </a:p>
          <a:p>
            <a:pPr lvl="3"/>
            <a:r>
              <a:rPr lang="en-US" dirty="0"/>
              <a:t>echo '"hello" # "word"' 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sliEOk</a:t>
            </a:r>
            <a:r>
              <a:rPr lang="en-US" dirty="0"/>
              <a:t> 1 </a:t>
            </a:r>
            <a:r>
              <a:rPr lang="en-US" dirty="0" smtClean="0"/>
              <a:t>eword-epron3.fst.wb</a:t>
            </a:r>
          </a:p>
          <a:p>
            <a:pPr lvl="2"/>
            <a:r>
              <a:rPr lang="zh-CN" altLang="en-US" dirty="0" smtClean="0"/>
              <a:t>音标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拼音声母韵母</a:t>
            </a:r>
            <a:endParaRPr lang="en-US" dirty="0" smtClean="0"/>
          </a:p>
          <a:p>
            <a:pPr lvl="3"/>
            <a:r>
              <a:rPr lang="en-US" dirty="0"/>
              <a:t>echo 'ae k s eh p t' 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sliOEk</a:t>
            </a:r>
            <a:r>
              <a:rPr lang="en-US" dirty="0"/>
              <a:t> 1 </a:t>
            </a:r>
            <a:r>
              <a:rPr lang="en-US" dirty="0" err="1"/>
              <a:t>phrase_derivation.fst.wb</a:t>
            </a:r>
            <a:r>
              <a:rPr lang="en-US" dirty="0"/>
              <a:t>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拼音声母韵母</a:t>
            </a:r>
            <a:r>
              <a:rPr lang="zh-CN" altLang="en-US" dirty="0" smtClean="0">
                <a:sym typeface="Wingdings"/>
              </a:rPr>
              <a:t>拼音</a:t>
            </a:r>
            <a:endParaRPr lang="en-US" altLang="zh-CN" dirty="0" smtClean="0">
              <a:sym typeface="Wingdings"/>
            </a:endParaRPr>
          </a:p>
          <a:p>
            <a:pPr lvl="3"/>
            <a:r>
              <a:rPr lang="en-US" dirty="0"/>
              <a:t>echo 'w o #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#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ui</a:t>
            </a:r>
            <a:r>
              <a:rPr lang="en-US" dirty="0"/>
              <a:t>'|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sliEOk</a:t>
            </a:r>
            <a:r>
              <a:rPr lang="en-US" dirty="0"/>
              <a:t> 1 </a:t>
            </a:r>
            <a:r>
              <a:rPr lang="en-US" dirty="0" smtClean="0"/>
              <a:t>pinyin-if-pinyin-</a:t>
            </a:r>
            <a:r>
              <a:rPr lang="en-US" dirty="0" err="1" smtClean="0"/>
              <a:t>q.fst.wb</a:t>
            </a:r>
            <a:endParaRPr lang="en-US" dirty="0" smtClean="0"/>
          </a:p>
          <a:p>
            <a:pPr lvl="2"/>
            <a:r>
              <a:rPr lang="zh-CN" altLang="en-US" dirty="0" smtClean="0"/>
              <a:t>拼音</a:t>
            </a:r>
            <a:r>
              <a:rPr lang="zh-CN" altLang="en-US" dirty="0" smtClean="0">
                <a:sym typeface="Wingdings"/>
              </a:rPr>
              <a:t> 汉字</a:t>
            </a:r>
            <a:endParaRPr lang="en-US" altLang="zh-CN" dirty="0" smtClean="0">
              <a:sym typeface="Wingdings"/>
            </a:endParaRPr>
          </a:p>
          <a:p>
            <a:pPr lvl="3"/>
            <a:r>
              <a:rPr lang="en-US" dirty="0"/>
              <a:t>$echo '"de"' 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sliOEk</a:t>
            </a:r>
            <a:r>
              <a:rPr lang="en-US" dirty="0"/>
              <a:t> 5 pinyin-q-to-</a:t>
            </a:r>
            <a:r>
              <a:rPr lang="en-US" dirty="0" err="1"/>
              <a:t>chinese.fst.wb</a:t>
            </a:r>
            <a:r>
              <a:rPr lang="en-US" dirty="0"/>
              <a:t> </a:t>
            </a: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250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Weighted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</a:p>
          <a:p>
            <a:pPr lvl="1"/>
            <a:r>
              <a:rPr lang="en-US" altLang="zh-CN" dirty="0" smtClean="0"/>
              <a:t>Chinglish</a:t>
            </a:r>
            <a:r>
              <a:rPr lang="zh-CN" altLang="en-US" dirty="0" smtClean="0"/>
              <a:t>生成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全部串联起来</a:t>
            </a:r>
            <a:endParaRPr lang="en-US" altLang="zh-CN" dirty="0" smtClean="0"/>
          </a:p>
          <a:p>
            <a:pPr lvl="3"/>
            <a:r>
              <a:rPr lang="en-US" dirty="0"/>
              <a:t>echo '"</a:t>
            </a:r>
            <a:r>
              <a:rPr lang="en-US" dirty="0" err="1"/>
              <a:t>i</a:t>
            </a:r>
            <a:r>
              <a:rPr lang="en-US" dirty="0"/>
              <a:t>" "s" "</a:t>
            </a:r>
            <a:r>
              <a:rPr lang="en-US" dirty="0" err="1"/>
              <a:t>i</a:t>
            </a:r>
            <a:r>
              <a:rPr lang="en-US" dirty="0"/>
              <a:t>" # "is" # "awesome" ' 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sliOEk</a:t>
            </a:r>
            <a:r>
              <a:rPr lang="en-US" dirty="0"/>
              <a:t> 1 </a:t>
            </a:r>
            <a:r>
              <a:rPr lang="en-US" dirty="0" smtClean="0"/>
              <a:t>eword-epron3.fst.wb </a:t>
            </a:r>
            <a:r>
              <a:rPr lang="en-US" dirty="0" err="1" smtClean="0"/>
              <a:t>phrase_derivation.fst.wb</a:t>
            </a:r>
            <a:r>
              <a:rPr lang="en-US" dirty="0" smtClean="0"/>
              <a:t> pinyin-if-pinyin-</a:t>
            </a:r>
            <a:r>
              <a:rPr lang="en-US" dirty="0" err="1" smtClean="0"/>
              <a:t>q.fst.wb</a:t>
            </a:r>
            <a:r>
              <a:rPr lang="en-US" dirty="0" smtClean="0"/>
              <a:t> pinyin-q-to-</a:t>
            </a:r>
            <a:r>
              <a:rPr lang="en-US" dirty="0" err="1" smtClean="0"/>
              <a:t>chinese.fst.wb</a:t>
            </a:r>
            <a:endParaRPr lang="en-US" dirty="0" smtClean="0"/>
          </a:p>
          <a:p>
            <a:pPr lvl="2"/>
            <a:r>
              <a:rPr lang="zh-CN" altLang="en-US" dirty="0" smtClean="0"/>
              <a:t>微信公众号：“外语立刻说”</a:t>
            </a:r>
            <a:endParaRPr lang="en-US" altLang="zh-C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3434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68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Part-of-speech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Tagging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you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=&gt;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VERB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PRON</a:t>
                </a:r>
              </a:p>
              <a:p>
                <a:pPr lvl="1"/>
                <a:r>
                  <a:rPr lang="zh-CN" altLang="en-US" dirty="0" smtClean="0"/>
                  <a:t>监督方法 ：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句子，</a:t>
                </a:r>
                <a:r>
                  <a:rPr lang="en-US" altLang="zh-CN" dirty="0" smtClean="0"/>
                  <a:t>POS</a:t>
                </a:r>
                <a:r>
                  <a:rPr lang="zh-CN" altLang="en-US" dirty="0" smtClean="0"/>
                  <a:t>标注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都是已知的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MLE: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P(</a:t>
                </a:r>
                <a:r>
                  <a:rPr lang="en-US" altLang="zh-CN" dirty="0" err="1" smtClean="0"/>
                  <a:t>POS|sentence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zh-CN" altLang="en-US" dirty="0" smtClean="0"/>
                  <a:t>非监督方法：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只有句子已知，并不知道对应的</a:t>
                </a:r>
                <a:r>
                  <a:rPr lang="en-US" altLang="zh-CN" dirty="0" smtClean="0"/>
                  <a:t>POS</a:t>
                </a:r>
                <a:r>
                  <a:rPr lang="zh-CN" altLang="en-US" dirty="0" smtClean="0"/>
                  <a:t>标注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MLE: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𝑠𝑒𝑛𝑡𝑒𝑛𝑐𝑒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charset="0"/>
                          </a:rPr>
                          <m:t>𝑎𝑙𝑙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𝑝𝑜𝑠𝑠𝑖𝑏𝑙𝑒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𝑃𝑂𝑆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𝑠𝑒𝑛𝑡𝑒𝑛𝑐𝑒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𝑃𝑂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b="-4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4993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Part-of-speech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Tagging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like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you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=&gt;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VERB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PRON</a:t>
                </a:r>
              </a:p>
              <a:p>
                <a:pPr lvl="1"/>
                <a:r>
                  <a:rPr lang="zh-CN" altLang="en-US" dirty="0" smtClean="0"/>
                  <a:t>监督方法 ：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句子，</a:t>
                </a:r>
                <a:r>
                  <a:rPr lang="en-US" altLang="zh-CN" dirty="0" smtClean="0"/>
                  <a:t>POS</a:t>
                </a:r>
                <a:r>
                  <a:rPr lang="zh-CN" altLang="en-US" dirty="0" smtClean="0"/>
                  <a:t>标注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 都是已知的 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MLE: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P(</a:t>
                </a:r>
                <a:r>
                  <a:rPr lang="en-US" altLang="zh-CN" dirty="0" err="1" smtClean="0"/>
                  <a:t>POS|sentence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zh-CN" altLang="en-US" dirty="0" smtClean="0"/>
                  <a:t>非监督方法：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只有句子已知，并不知道对应的</a:t>
                </a:r>
                <a:r>
                  <a:rPr lang="en-US" altLang="zh-CN" dirty="0" smtClean="0"/>
                  <a:t>POS</a:t>
                </a:r>
                <a:r>
                  <a:rPr lang="zh-CN" altLang="en-US" dirty="0" smtClean="0"/>
                  <a:t>标注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𝑠𝑒𝑛𝑡𝑒𝑛𝑐𝑒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charset="0"/>
                          </a:rPr>
                          <m:t>𝑎𝑙𝑙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𝑝𝑜𝑠𝑠𝑖𝑏𝑙𝑒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𝑃𝑂𝑆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𝑠𝑒𝑛𝑡𝑒𝑛𝑐𝑒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𝑃𝑂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:pPr lvl="2"/>
                <a:r>
                  <a:rPr lang="en-US" altLang="zh-CN" b="0" dirty="0" smtClean="0"/>
                  <a:t>EM</a:t>
                </a:r>
                <a:r>
                  <a:rPr lang="zh-CN" altLang="en-US" b="0" dirty="0" smtClean="0"/>
                  <a:t> 算法</a:t>
                </a:r>
                <a:endParaRPr lang="en-US" altLang="zh-CN" b="0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b="-4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091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95400"/>
            <a:ext cx="8001000" cy="467836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zh-CN" altLang="en-US" dirty="0" smtClean="0"/>
              <a:t>模型可视化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可</a:t>
            </a:r>
            <a:r>
              <a:rPr lang="zh-CN" altLang="en-US" dirty="0" smtClean="0"/>
              <a:t>视化 </a:t>
            </a:r>
            <a:endParaRPr lang="en-US" altLang="zh-CN" dirty="0"/>
          </a:p>
          <a:p>
            <a:pPr lvl="1"/>
            <a:r>
              <a:rPr lang="en-US" altLang="zh-CN" dirty="0"/>
              <a:t>Attention</a:t>
            </a:r>
            <a:r>
              <a:rPr lang="zh-CN" altLang="en-US" dirty="0"/>
              <a:t> 可</a:t>
            </a:r>
            <a:r>
              <a:rPr lang="zh-CN" altLang="en-US" dirty="0" smtClean="0"/>
              <a:t>视化</a:t>
            </a:r>
            <a:endParaRPr lang="en-US" altLang="zh-CN" dirty="0" smtClean="0"/>
          </a:p>
          <a:p>
            <a:r>
              <a:rPr lang="zh-CN" altLang="en-US" dirty="0" smtClean="0"/>
              <a:t>自动机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(Weighted)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/>
              <a:t> </a:t>
            </a:r>
            <a:r>
              <a:rPr lang="en-US" altLang="zh-CN" dirty="0" smtClean="0"/>
              <a:t>Acceptor</a:t>
            </a:r>
          </a:p>
          <a:p>
            <a:pPr lvl="1"/>
            <a:r>
              <a:rPr lang="en-US" altLang="zh-CN" dirty="0" smtClean="0"/>
              <a:t>(Weighted)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  <a:endParaRPr lang="en-US" altLang="zh-CN" dirty="0"/>
          </a:p>
          <a:p>
            <a:pPr lvl="1"/>
            <a:r>
              <a:rPr lang="en-US" altLang="zh-CN" dirty="0" smtClean="0"/>
              <a:t>Chinglish</a:t>
            </a:r>
            <a:r>
              <a:rPr lang="zh-CN" altLang="en-US" dirty="0" smtClean="0"/>
              <a:t> 生成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HMM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EM</a:t>
            </a:r>
            <a:r>
              <a:rPr lang="zh-CN" altLang="en-US" dirty="0" smtClean="0"/>
              <a:t> 算法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4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𝑠𝑒𝑛𝑡𝑒𝑛𝑐𝑒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𝑙𝑙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𝑝𝑜𝑠𝑠𝑖𝑏𝑙𝑒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𝑃𝑂𝑆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𝑠𝑒𝑛𝑡𝑒𝑛𝑐𝑒</m:t>
                            </m:r>
                          </m:e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𝑃𝑂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生成故事</a:t>
                </a:r>
                <a:r>
                  <a:rPr lang="en-US" altLang="zh-CN" dirty="0" smtClean="0"/>
                  <a:t>(generative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story)</a:t>
                </a:r>
              </a:p>
              <a:p>
                <a:pPr lvl="1"/>
                <a:r>
                  <a:rPr lang="en-US" altLang="zh-CN" dirty="0" smtClean="0"/>
                  <a:t>Prior</a:t>
                </a:r>
                <a:r>
                  <a:rPr lang="zh-CN" altLang="en-US" dirty="0" smtClean="0"/>
                  <a:t> 先验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根据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生成最可能的满足语法的词性序列</a:t>
                </a:r>
              </a:p>
              <a:p>
                <a:pPr lvl="1"/>
                <a:r>
                  <a:rPr lang="en-US" altLang="zh-CN" dirty="0" smtClean="0"/>
                  <a:t>Likelihood</a:t>
                </a:r>
                <a:r>
                  <a:rPr lang="zh-CN" altLang="en-US" dirty="0" smtClean="0"/>
                  <a:t> 似然概率 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noisy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channel</a:t>
                </a:r>
              </a:p>
              <a:p>
                <a:pPr lvl="2"/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中的词性一一替换成单词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0987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生成故事</a:t>
                </a:r>
                <a:r>
                  <a:rPr lang="en-US" altLang="zh-CN" dirty="0" smtClean="0"/>
                  <a:t>(generative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story)</a:t>
                </a:r>
              </a:p>
              <a:p>
                <a:pPr lvl="1"/>
                <a:r>
                  <a:rPr lang="en-US" altLang="zh-CN" dirty="0" smtClean="0"/>
                  <a:t>Prior</a:t>
                </a:r>
                <a:r>
                  <a:rPr lang="zh-CN" altLang="en-US" dirty="0" smtClean="0"/>
                  <a:t> 先验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根据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生成最可能的满足语法的词性序列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用</a:t>
                </a:r>
                <a:r>
                  <a:rPr lang="en-US" altLang="zh-CN" dirty="0" smtClean="0"/>
                  <a:t>bigram</a:t>
                </a:r>
                <a:r>
                  <a:rPr lang="zh-CN" altLang="en-US" dirty="0" smtClean="0"/>
                  <a:t>模型来表示先验 </a:t>
                </a:r>
                <a:r>
                  <a:rPr lang="en-US" altLang="zh-CN" dirty="0" smtClean="0"/>
                  <a:t>--&gt;</a:t>
                </a:r>
                <a:r>
                  <a:rPr lang="zh-CN" altLang="en-US" dirty="0" smtClean="0"/>
                  <a:t> 用一个</a:t>
                </a:r>
                <a:r>
                  <a:rPr lang="en-US" altLang="zh-CN" dirty="0" smtClean="0"/>
                  <a:t>FSA</a:t>
                </a:r>
                <a:r>
                  <a:rPr lang="zh-CN" altLang="en-US" dirty="0" smtClean="0"/>
                  <a:t>来表示</a:t>
                </a:r>
                <a:endParaRPr lang="en-US" altLang="zh-CN" dirty="0" smtClean="0"/>
              </a:p>
              <a:p>
                <a:pPr lvl="2"/>
                <a:r>
                  <a:rPr lang="en-US" altLang="zh-CN" dirty="0" err="1" smtClean="0"/>
                  <a:t>tagging.fsa</a:t>
                </a:r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953" t="12223" r="15660" b="53333"/>
          <a:stretch/>
        </p:blipFill>
        <p:spPr>
          <a:xfrm>
            <a:off x="2514600" y="3720253"/>
            <a:ext cx="3276600" cy="22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5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生成故事</a:t>
                </a:r>
                <a:r>
                  <a:rPr lang="en-US" altLang="zh-CN" dirty="0" smtClean="0"/>
                  <a:t>(generative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story)</a:t>
                </a:r>
              </a:p>
              <a:p>
                <a:pPr lvl="1"/>
                <a:r>
                  <a:rPr lang="en-US" altLang="zh-CN" dirty="0"/>
                  <a:t>Likelihood</a:t>
                </a:r>
                <a:r>
                  <a:rPr lang="zh-CN" altLang="en-US" dirty="0"/>
                  <a:t> 似然概率 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noisy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channel</a:t>
                </a:r>
              </a:p>
              <a:p>
                <a:pPr lvl="2"/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中的词性一一替换成</a:t>
                </a:r>
                <a:r>
                  <a:rPr lang="zh-CN" altLang="en-US" dirty="0" smtClean="0"/>
                  <a:t>单词</a:t>
                </a:r>
                <a:endParaRPr lang="en-US" altLang="zh-CN" dirty="0" smtClean="0"/>
              </a:p>
              <a:p>
                <a:pPr lvl="2"/>
                <a:r>
                  <a:rPr lang="en-US" altLang="zh-CN" dirty="0" err="1" smtClean="0"/>
                  <a:t>tagging.fst</a:t>
                </a:r>
                <a:endParaRPr lang="en-US" altLang="zh-CN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462" t="46605" r="34467" b="31396"/>
          <a:stretch/>
        </p:blipFill>
        <p:spPr>
          <a:xfrm>
            <a:off x="2438400" y="3616326"/>
            <a:ext cx="3823706" cy="24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1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err="1" smtClean="0"/>
              <a:t>tagging.fsa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tagging.fst</a:t>
            </a:r>
            <a:r>
              <a:rPr lang="zh-CN" altLang="en-US" dirty="0" smtClean="0"/>
              <a:t>串联起来，就构成了</a:t>
            </a:r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如何估算</a:t>
            </a:r>
            <a:r>
              <a:rPr lang="en-US" altLang="zh-CN" dirty="0" err="1" smtClean="0"/>
              <a:t>tagging.fsa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tagging.fst</a:t>
            </a:r>
            <a:r>
              <a:rPr lang="zh-CN" altLang="en-US" dirty="0" smtClean="0"/>
              <a:t>中的参数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利用训练数据 </a:t>
            </a:r>
            <a:r>
              <a:rPr lang="en-US" altLang="zh-CN" dirty="0" err="1" smtClean="0"/>
              <a:t>tagging.data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只包含有句子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err="1" smtClean="0"/>
              <a:t>carmel</a:t>
            </a:r>
            <a:r>
              <a:rPr lang="zh-CN" altLang="en-US" dirty="0" smtClean="0"/>
              <a:t> 可以调用</a:t>
            </a:r>
            <a:r>
              <a:rPr lang="en-US" altLang="zh-CN" dirty="0" err="1" smtClean="0"/>
              <a:t>Em</a:t>
            </a:r>
            <a:r>
              <a:rPr lang="zh-CN" altLang="en-US" dirty="0" smtClean="0"/>
              <a:t>算法对其进行训练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carmel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--train-cascade -HJ </a:t>
            </a:r>
            <a:r>
              <a:rPr lang="en-US" dirty="0" err="1">
                <a:solidFill>
                  <a:srgbClr val="FF0000"/>
                </a:solidFill>
              </a:rPr>
              <a:t>tagging.data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tagging.fsa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tagging.fst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算法来得到最佳</a:t>
            </a:r>
            <a:r>
              <a:rPr lang="en-US" altLang="zh-CN" dirty="0" smtClean="0"/>
              <a:t>POS</a:t>
            </a:r>
            <a:r>
              <a:rPr lang="zh-CN" altLang="en-US" dirty="0" smtClean="0"/>
              <a:t>序列</a:t>
            </a:r>
            <a:endParaRPr lang="en-US" altLang="zh-CN" dirty="0" smtClean="0"/>
          </a:p>
          <a:p>
            <a:pPr lvl="1"/>
            <a:r>
              <a:rPr lang="en-US" dirty="0"/>
              <a:t>echo '"I" "like" "you" "."' | $CARMEL -</a:t>
            </a:r>
            <a:r>
              <a:rPr lang="en-US" dirty="0" err="1"/>
              <a:t>qbsriWIEk</a:t>
            </a:r>
            <a:r>
              <a:rPr lang="en-US" dirty="0"/>
              <a:t> 1 </a:t>
            </a:r>
            <a:r>
              <a:rPr lang="en-US" dirty="0" err="1"/>
              <a:t>tagging.fsa.trained.noe</a:t>
            </a:r>
            <a:r>
              <a:rPr lang="en-US" dirty="0"/>
              <a:t> </a:t>
            </a:r>
            <a:r>
              <a:rPr lang="en-US" dirty="0" err="1"/>
              <a:t>tagging.fst.trained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2902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Hidden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Markov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pPr lvl="1"/>
            <a:r>
              <a:rPr lang="zh-CN" altLang="en-US" dirty="0" smtClean="0"/>
              <a:t>状态转移概率 </a:t>
            </a:r>
            <a:r>
              <a:rPr lang="en-US" altLang="zh-CN" dirty="0" smtClean="0"/>
              <a:t>==</a:t>
            </a:r>
            <a:r>
              <a:rPr lang="zh-CN" altLang="en-US" dirty="0" smtClean="0"/>
              <a:t> </a:t>
            </a:r>
            <a:r>
              <a:rPr lang="en-US" altLang="zh-CN" dirty="0" smtClean="0"/>
              <a:t>FSA</a:t>
            </a:r>
          </a:p>
          <a:p>
            <a:pPr lvl="1"/>
            <a:r>
              <a:rPr lang="zh-CN" altLang="en-US" dirty="0" smtClean="0"/>
              <a:t>输出概率 </a:t>
            </a:r>
            <a:r>
              <a:rPr lang="en-US" altLang="zh-CN" dirty="0" smtClean="0"/>
              <a:t>==</a:t>
            </a:r>
            <a:r>
              <a:rPr lang="zh-CN" altLang="en-US" dirty="0" smtClean="0"/>
              <a:t> </a:t>
            </a:r>
            <a:r>
              <a:rPr lang="en-US" altLang="zh-CN" dirty="0" smtClean="0"/>
              <a:t>FST</a:t>
            </a:r>
            <a:endParaRPr lang="en-US" altLang="zh-CN" dirty="0"/>
          </a:p>
          <a:p>
            <a:pPr lvl="1"/>
            <a:r>
              <a:rPr lang="en-US" altLang="zh-CN" dirty="0" smtClean="0"/>
              <a:t>HMM</a:t>
            </a:r>
            <a:r>
              <a:rPr lang="zh-CN" altLang="en-US" dirty="0" smtClean="0"/>
              <a:t> </a:t>
            </a:r>
            <a:r>
              <a:rPr lang="en-US" altLang="zh-CN" dirty="0" smtClean="0"/>
              <a:t>==</a:t>
            </a:r>
            <a:r>
              <a:rPr lang="zh-CN" altLang="en-US" dirty="0" smtClean="0"/>
              <a:t> </a:t>
            </a:r>
            <a:r>
              <a:rPr lang="en-US" altLang="zh-CN" dirty="0" smtClean="0"/>
              <a:t>FSA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FST</a:t>
            </a:r>
            <a:r>
              <a:rPr lang="zh-CN" altLang="en-US" dirty="0" smtClean="0"/>
              <a:t>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505200"/>
            <a:ext cx="5481320" cy="22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9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HMM</a:t>
            </a:r>
          </a:p>
          <a:p>
            <a:pPr lvl="1"/>
            <a:r>
              <a:rPr lang="zh-CN" altLang="en-US" dirty="0" smtClean="0"/>
              <a:t>统一用</a:t>
            </a:r>
            <a:r>
              <a:rPr lang="en-US" altLang="zh-CN" dirty="0" smtClean="0"/>
              <a:t>lattice</a:t>
            </a:r>
            <a:r>
              <a:rPr lang="zh-CN" altLang="en-US" dirty="0" smtClean="0"/>
              <a:t>来表示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514600"/>
            <a:ext cx="7569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1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755650" y="981075"/>
            <a:ext cx="76327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zh-CN" altLang="en-US" sz="2800">
                <a:solidFill>
                  <a:srgbClr val="00B0F0"/>
                </a:solidFill>
                <a:latin typeface="微软雅黑" charset="-122"/>
                <a:ea typeface="微软雅黑" charset="-122"/>
              </a:rPr>
              <a:t>小象学院：互联网新技术在线教育领航者</a:t>
            </a:r>
            <a:endParaRPr lang="en-US" altLang="zh-CN" sz="28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微信公众号：大数据分析挖掘</a:t>
            </a:r>
            <a:endParaRPr lang="zh-CN" altLang="zh-CN" sz="24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新浪微博：</a:t>
            </a:r>
            <a:r>
              <a:rPr lang="en-US" altLang="zh-CN" sz="2400">
                <a:ea typeface="黑体" charset="-122"/>
              </a:rPr>
              <a:t>ChinaHadoop   </a:t>
            </a:r>
          </a:p>
        </p:txBody>
      </p:sp>
      <p:pic>
        <p:nvPicPr>
          <p:cNvPr id="921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16338"/>
            <a:ext cx="7527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文本框 1"/>
          <p:cNvSpPr txBox="1">
            <a:spLocks noChangeArrowheads="1"/>
          </p:cNvSpPr>
          <p:nvPr/>
        </p:nvSpPr>
        <p:spPr bwMode="auto">
          <a:xfrm>
            <a:off x="468313" y="188913"/>
            <a:ext cx="2808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charset="0"/>
                <a:ea typeface="黑体" charset="-122"/>
              </a:rPr>
              <a:t>联系我们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Word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Embedding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可视化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…,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人可以直接观察的维度：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3</a:t>
                </a:r>
              </a:p>
              <a:p>
                <a:pPr lvl="2"/>
                <a:r>
                  <a:rPr lang="zh-CN" altLang="en-US" dirty="0" smtClean="0"/>
                  <a:t>降维；保留相似性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PCA:</a:t>
                </a:r>
                <a:r>
                  <a:rPr lang="zh-CN" altLang="en-US" dirty="0" smtClean="0"/>
                  <a:t> </a:t>
                </a:r>
                <a:r>
                  <a:rPr lang="en-US" dirty="0"/>
                  <a:t>Principal component </a:t>
                </a:r>
                <a:r>
                  <a:rPr lang="en-US" dirty="0" smtClean="0"/>
                  <a:t>analysis</a:t>
                </a:r>
              </a:p>
              <a:p>
                <a:pPr lvl="1"/>
                <a:r>
                  <a:rPr lang="en-US" altLang="zh-CN" dirty="0" smtClean="0"/>
                  <a:t>t-SNE:</a:t>
                </a:r>
                <a:r>
                  <a:rPr lang="zh-CN" altLang="en-US" dirty="0"/>
                  <a:t> </a:t>
                </a:r>
                <a:r>
                  <a:rPr lang="en-US" dirty="0" smtClean="0"/>
                  <a:t>t-Distributed </a:t>
                </a:r>
                <a:r>
                  <a:rPr lang="en-US" dirty="0"/>
                  <a:t>Stochastic Neighbor Embedding</a:t>
                </a:r>
                <a:endParaRPr lang="en-US" dirty="0" smtClean="0"/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440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PCA: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Principal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Analysis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…,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将高维数据投射到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维空间中：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第一维 </a:t>
                </a:r>
                <a:r>
                  <a:rPr lang="en-US" altLang="zh-CN" dirty="0" smtClean="0"/>
                  <a:t>(first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component)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zh-CN" altLang="en-US" b="0" i="0" smtClean="0">
                        <a:latin typeface="Cambria Math" charset="0"/>
                      </a:rPr>
                      <m:t> ∗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r>
                      <a:rPr lang="en-US" altLang="zh-CN" b="0" i="0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𝑎𝑛𝑑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altLang="zh-CN" b="0" dirty="0" smtClean="0"/>
              </a:p>
              <a:p>
                <a:pPr lvl="2"/>
                <a:r>
                  <a:rPr lang="zh-CN" altLang="en-US" dirty="0" smtClean="0"/>
                  <a:t>第二维 </a:t>
                </a:r>
                <a:r>
                  <a:rPr lang="en-US" altLang="zh-CN" dirty="0" smtClean="0"/>
                  <a:t>(second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altLang="zh-CN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zh-CN" altLang="en-US">
                        <a:latin typeface="Cambria Math" charset="0"/>
                      </a:rPr>
                      <m:t> ∗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>
                        <a:latin typeface="Cambria Math" charset="0"/>
                      </a:rPr>
                      <m:t> </m:t>
                    </m:r>
                    <m:r>
                      <a:rPr lang="en-US" altLang="zh-CN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𝑎𝑛𝑑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 smtClean="0"/>
                  <a:t>如何求解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?</a:t>
                </a:r>
                <a:endParaRPr lang="en-US" altLang="zh-CN" dirty="0"/>
              </a:p>
              <a:p>
                <a:pPr lvl="3"/>
                <a:r>
                  <a:rPr lang="zh-CN" altLang="en-US" dirty="0" smtClean="0"/>
                  <a:t>最大化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 smtClean="0"/>
                  <a:t> 的方差 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如何可视化课程的学员？</a:t>
                </a:r>
                <a:r>
                  <a:rPr lang="en-US" altLang="zh-CN" dirty="0" smtClean="0"/>
                  <a:t>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pPr lvl="3"/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b="-4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85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PCA: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Principal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Analysis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…,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14600"/>
            <a:ext cx="4054711" cy="335275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4953000" y="4267200"/>
            <a:ext cx="3200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1976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PCA: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Principal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Analysis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…,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缺点： 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只在意“欧式”距离，并不在意“结构”</a:t>
                </a:r>
                <a:r>
                  <a:rPr lang="en-US" altLang="zh-CN" dirty="0" smtClean="0"/>
                  <a:t>(manifold)</a:t>
                </a:r>
                <a:r>
                  <a:rPr lang="zh-CN" altLang="en-US" dirty="0" smtClean="0"/>
                  <a:t>上的距离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改进：</a:t>
                </a:r>
                <a:r>
                  <a:rPr lang="en-US" altLang="zh-CN" dirty="0" smtClean="0"/>
                  <a:t>t-SNE</a:t>
                </a:r>
              </a:p>
              <a:p>
                <a:pPr lvl="2"/>
                <a:r>
                  <a:rPr lang="zh-CN" altLang="en-US" dirty="0" smtClean="0"/>
                  <a:t>更在意“邻居性”：在高维中我们是邻居，在低维中还要做邻居！</a:t>
                </a:r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5317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t-SNE:</a:t>
            </a:r>
            <a:r>
              <a:rPr lang="zh-CN" altLang="en-US" dirty="0" smtClean="0"/>
              <a:t> </a:t>
            </a:r>
            <a:r>
              <a:rPr lang="en-US" dirty="0"/>
              <a:t>t-Distributed Stochastic Neighbor </a:t>
            </a:r>
            <a:r>
              <a:rPr lang="en-US" dirty="0" smtClean="0"/>
              <a:t>Embedding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marL="866775" lvl="2" indent="-469900"/>
            <a:r>
              <a:rPr lang="zh-CN" altLang="en-US" dirty="0" smtClean="0"/>
              <a:t>高维空间的欧式距离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 条件概率：正比于高斯分布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5105400"/>
            <a:ext cx="47879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0" t="19010" r="22693" b="24481"/>
          <a:stretch/>
        </p:blipFill>
        <p:spPr>
          <a:xfrm>
            <a:off x="2438400" y="2286000"/>
            <a:ext cx="3662084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2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 smtClean="0"/>
                  <a:t>t-SNE:</a:t>
                </a:r>
                <a:r>
                  <a:rPr lang="zh-CN" altLang="en-US" dirty="0" smtClean="0"/>
                  <a:t> </a:t>
                </a:r>
                <a:r>
                  <a:rPr lang="en-US" dirty="0"/>
                  <a:t>t-Distributed Stochastic Neighbor </a:t>
                </a:r>
                <a:r>
                  <a:rPr lang="en-US" dirty="0" smtClean="0"/>
                  <a:t>Embedding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pPr marL="866775" lvl="2" indent="-469900"/>
                <a:r>
                  <a:rPr lang="zh-CN" altLang="en-US" dirty="0" smtClean="0"/>
                  <a:t>高位空间，使得条件概率对称：</a:t>
                </a:r>
                <a:endParaRPr lang="en-US" altLang="zh-CN" dirty="0" smtClean="0"/>
              </a:p>
              <a:p>
                <a:pPr marL="1255713" lvl="3" indent="-4699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1255713" lvl="3" indent="-469900"/>
                <a:endParaRPr lang="en-US" altLang="zh-CN" dirty="0"/>
              </a:p>
              <a:p>
                <a:pPr marL="866775" lvl="2" indent="-469900"/>
                <a:r>
                  <a:rPr lang="zh-CN" altLang="en-US" dirty="0" smtClean="0"/>
                  <a:t>低维空间的距离</a:t>
                </a:r>
                <a:r>
                  <a:rPr lang="en-US" altLang="zh-CN" dirty="0" smtClean="0"/>
                  <a:t>--&gt;</a:t>
                </a:r>
                <a:r>
                  <a:rPr lang="zh-CN" altLang="en-US" dirty="0" smtClean="0"/>
                  <a:t> 条件概率：正比于</a:t>
                </a:r>
                <a:r>
                  <a:rPr lang="en-US" altLang="zh-CN" dirty="0" smtClean="0"/>
                  <a:t>student-t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distribution</a:t>
                </a:r>
              </a:p>
              <a:p>
                <a:pPr marL="1255713" lvl="3" indent="-4699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acc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𝑤h𝑒𝑟𝑒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≪</m:t>
                    </m:r>
                    <m:r>
                      <a:rPr lang="en-US" altLang="zh-CN" b="0" i="1" smtClean="0">
                        <a:latin typeface="Cambria Math" charset="0"/>
                      </a:rPr>
                      <m:t>𝑑</m:t>
                    </m:r>
                  </m:oMath>
                </a14:m>
                <a:endParaRPr lang="en-US" altLang="zh-CN" dirty="0" smtClean="0"/>
              </a:p>
              <a:p>
                <a:pPr marL="1255713" lvl="3" indent="-469900"/>
                <a:r>
                  <a:rPr lang="zh-CN" altLang="en-US" dirty="0" smtClean="0"/>
                  <a:t>目标：寻找合适的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48200"/>
            <a:ext cx="4178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83300"/>
      </p:ext>
    </p:extLst>
  </p:cSld>
  <p:clrMapOvr>
    <a:masterClrMapping/>
  </p:clrMapOvr>
</p:sld>
</file>

<file path=ppt/theme/theme1.xml><?xml version="1.0" encoding="utf-8"?>
<a:theme xmlns:a="http://schemas.openxmlformats.org/drawingml/2006/main" name="小象算法课程模板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Times New Roman"/>
        <a:ea typeface="黑体"/>
        <a:cs typeface="宋体"/>
      </a:majorFont>
      <a:minorFont>
        <a:latin typeface="Times New Roman"/>
        <a:ea typeface="华文新魏"/>
        <a:cs typeface="华文新魏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小象学院课件模板" id="{16BCD5C2-8C7C-4D46-9C82-83AA2A1B62E0}" vid="{37D20255-9CBF-EF40-B4E0-6042FBFD6705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小象学院课件模板</Template>
  <TotalTime>9157</TotalTime>
  <Words>1784</Words>
  <Application>Microsoft Macintosh PowerPoint</Application>
  <PresentationFormat>On-screen Show (4:3)</PresentationFormat>
  <Paragraphs>271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Cambria Math</vt:lpstr>
      <vt:lpstr>Times New Roman</vt:lpstr>
      <vt:lpstr>Verdana</vt:lpstr>
      <vt:lpstr>Wingdings</vt:lpstr>
      <vt:lpstr>华文新魏</vt:lpstr>
      <vt:lpstr>宋体</vt:lpstr>
      <vt:lpstr>幼圆</vt:lpstr>
      <vt:lpstr>微软雅黑</vt:lpstr>
      <vt:lpstr>黑体</vt:lpstr>
      <vt:lpstr>Arial</vt:lpstr>
      <vt:lpstr>小象算法课程模板</vt:lpstr>
      <vt:lpstr>法律声明</vt:lpstr>
      <vt:lpstr>自动机</vt:lpstr>
      <vt:lpstr>提纲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自动机</vt:lpstr>
      <vt:lpstr>自动机</vt:lpstr>
      <vt:lpstr>自动机</vt:lpstr>
      <vt:lpstr>自动机</vt:lpstr>
      <vt:lpstr>自动机</vt:lpstr>
      <vt:lpstr>自动机</vt:lpstr>
      <vt:lpstr>自动机</vt:lpstr>
      <vt:lpstr>自动机</vt:lpstr>
      <vt:lpstr>自动机</vt:lpstr>
      <vt:lpstr>Noisy Channel Model</vt:lpstr>
      <vt:lpstr>Noisy Channel Model</vt:lpstr>
      <vt:lpstr>Noisy Channel Model</vt:lpstr>
      <vt:lpstr>Noisy Channel Model</vt:lpstr>
      <vt:lpstr>Noisy Channel Model</vt:lpstr>
      <vt:lpstr>Noisy Channel Model</vt:lpstr>
      <vt:lpstr>Noisy Channel Model</vt:lpstr>
      <vt:lpstr>Noisy Channel Model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法律声明</dc:title>
  <dc:creator>Xing Shi</dc:creator>
  <cp:lastModifiedBy>Xing Shi</cp:lastModifiedBy>
  <cp:revision>280</cp:revision>
  <dcterms:created xsi:type="dcterms:W3CDTF">2017-07-03T02:57:04Z</dcterms:created>
  <dcterms:modified xsi:type="dcterms:W3CDTF">2017-08-09T07:47:16Z</dcterms:modified>
</cp:coreProperties>
</file>